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335" r:id="rId5"/>
    <p:sldId id="336" r:id="rId6"/>
    <p:sldId id="360" r:id="rId7"/>
    <p:sldId id="344" r:id="rId8"/>
    <p:sldId id="349" r:id="rId9"/>
    <p:sldId id="345" r:id="rId10"/>
    <p:sldId id="339" r:id="rId11"/>
    <p:sldId id="351" r:id="rId12"/>
    <p:sldId id="341" r:id="rId13"/>
    <p:sldId id="350" r:id="rId14"/>
    <p:sldId id="352" r:id="rId15"/>
    <p:sldId id="353" r:id="rId16"/>
    <p:sldId id="354" r:id="rId17"/>
    <p:sldId id="355" r:id="rId18"/>
    <p:sldId id="356" r:id="rId19"/>
    <p:sldId id="361" r:id="rId20"/>
    <p:sldId id="357" r:id="rId21"/>
    <p:sldId id="358" r:id="rId22"/>
    <p:sldId id="34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  <p:cmAuthor id="5" name="Ravi Rishav" initials="RR" lastIdx="1" clrIdx="4">
    <p:extLst>
      <p:ext uri="{19B8F6BF-5375-455C-9EA6-DF929625EA0E}">
        <p15:presenceInfo xmlns:p15="http://schemas.microsoft.com/office/powerpoint/2012/main" userId="e15a6891d7290e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2118"/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13" autoAdjust="0"/>
    <p:restoredTop sz="95394" autoAdjust="0"/>
  </p:normalViewPr>
  <p:slideViewPr>
    <p:cSldViewPr snapToGrid="0">
      <p:cViewPr varScale="1">
        <p:scale>
          <a:sx n="80" d="100"/>
          <a:sy n="80" d="100"/>
        </p:scale>
        <p:origin x="82" y="-24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6/25/2025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6/25/2025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6.jpeg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jpg"/><Relationship Id="rId5" Type="http://schemas.openxmlformats.org/officeDocument/2006/relationships/image" Target="../media/image16.jpe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microsoft.com/office/2007/relationships/hdphoto" Target="../media/hdphoto7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2.png"/><Relationship Id="rId5" Type="http://schemas.openxmlformats.org/officeDocument/2006/relationships/image" Target="../media/image19.jp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microsoft.com/office/2007/relationships/hdphoto" Target="../media/hdphoto8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jpeg"/><Relationship Id="rId4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6.jpeg"/><Relationship Id="rId4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jpeg"/><Relationship Id="rId5" Type="http://schemas.openxmlformats.org/officeDocument/2006/relationships/image" Target="../media/image19.jp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6.pn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9.PN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8310" y="261257"/>
            <a:ext cx="4882521" cy="1091682"/>
          </a:xfrm>
        </p:spPr>
        <p:txBody>
          <a:bodyPr>
            <a:normAutofit fontScale="90000"/>
          </a:bodyPr>
          <a:lstStyle/>
          <a:p>
            <a:r>
              <a:rPr lang="en-IN" dirty="0"/>
              <a:t>Consumer Goods</a:t>
            </a:r>
            <a:br>
              <a:rPr lang="en-IN"/>
            </a:br>
            <a:r>
              <a:rPr lang="en-IN"/>
              <a:t> Ad</a:t>
            </a:r>
            <a:r>
              <a:rPr lang="en-IN" dirty="0" err="1"/>
              <a:t>_Hoc</a:t>
            </a:r>
            <a:r>
              <a:rPr lang="en-IN" dirty="0"/>
              <a:t> Insights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4D1269-43D5-41BE-B9BC-D3A5A7A0A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9371" y="5924939"/>
            <a:ext cx="892629" cy="8677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542D69-6EF4-491A-AFEF-4F4463CFF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99371" y="0"/>
            <a:ext cx="877494" cy="867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1514E5-5D1F-4122-AD4A-2F688E74C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710" y="2089695"/>
            <a:ext cx="3676260" cy="314477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15FBA1-7E4F-4502-8051-60C60CC185C5}"/>
              </a:ext>
            </a:extLst>
          </p:cNvPr>
          <p:cNvSpPr txBox="1"/>
          <p:nvPr/>
        </p:nvSpPr>
        <p:spPr>
          <a:xfrm>
            <a:off x="7144341" y="6423354"/>
            <a:ext cx="30085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Presented by : Ravi Rishav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611DE-E20A-43D0-A77B-74D32E406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5820"/>
          </a:xfrm>
        </p:spPr>
        <p:txBody>
          <a:bodyPr>
            <a:normAutofit/>
          </a:bodyPr>
          <a:lstStyle/>
          <a:p>
            <a:pPr algn="ctr"/>
            <a:r>
              <a:rPr lang="en-IN" sz="1800" u="sng" dirty="0"/>
              <a:t>Highest and Lowest Manufacturing Costs for Products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DC64B-A2CE-4E3F-9B51-762E5C4F42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4632" y="866775"/>
            <a:ext cx="11429693" cy="5876925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solidFill>
                  <a:schemeClr val="accent5">
                    <a:lumMod val="50000"/>
                  </a:schemeClr>
                </a:solidFill>
              </a:rPr>
              <a:t>Request 5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: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Get the products that have the highest and lowest manufacturing costs. The final output should contain these fields: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product_code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, product,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manufacturing_cost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IN" b="1" u="sng" dirty="0">
                <a:solidFill>
                  <a:srgbClr val="FF0000"/>
                </a:solidFill>
              </a:rPr>
              <a:t>SQL Query</a:t>
            </a:r>
            <a:r>
              <a:rPr lang="en-IN" b="1" dirty="0">
                <a:solidFill>
                  <a:srgbClr val="FF0000"/>
                </a:solidFill>
              </a:rPr>
              <a:t>:                                                                        </a:t>
            </a:r>
            <a:r>
              <a:rPr lang="en-IN" b="1" u="sng" dirty="0">
                <a:solidFill>
                  <a:srgbClr val="FF0000"/>
                </a:solidFill>
              </a:rPr>
              <a:t>Output:</a:t>
            </a:r>
          </a:p>
          <a:p>
            <a:pPr marL="0" indent="0">
              <a:buNone/>
            </a:pPr>
            <a:endParaRPr lang="en-I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D4A6D9-2B26-4143-97F6-3492B8B9B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33" y="2115376"/>
            <a:ext cx="5069633" cy="298774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D52A54-106F-4309-BBAD-2B5847430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515" y="2139247"/>
            <a:ext cx="3426958" cy="84522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7BE414-BA1C-49FF-97A2-1A0A66EF2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733" y="5240581"/>
            <a:ext cx="653143" cy="6173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A8B7C0-4BC8-4390-960E-872376335F5C}"/>
              </a:ext>
            </a:extLst>
          </p:cNvPr>
          <p:cNvSpPr txBox="1"/>
          <p:nvPr/>
        </p:nvSpPr>
        <p:spPr>
          <a:xfrm>
            <a:off x="875304" y="5991225"/>
            <a:ext cx="5831634" cy="523220"/>
          </a:xfrm>
          <a:prstGeom prst="rect">
            <a:avLst/>
          </a:prstGeom>
          <a:blipFill>
            <a:blip r:embed="rId5">
              <a:alphaModFix amt="85000"/>
            </a:blip>
            <a:tile tx="0" ty="0" sx="100000" sy="100000" flip="none" algn="tl"/>
          </a:blip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'AQ Master wired x1Ms’ </a:t>
            </a:r>
            <a:r>
              <a:rPr lang="en-US" sz="1400" dirty="0"/>
              <a:t>had the </a:t>
            </a:r>
            <a:r>
              <a:rPr lang="en-US" sz="1400" dirty="0">
                <a:solidFill>
                  <a:srgbClr val="FF0000"/>
                </a:solidFill>
              </a:rPr>
              <a:t>lowest</a:t>
            </a:r>
            <a:r>
              <a:rPr lang="en-US" sz="1400" dirty="0"/>
              <a:t> manufacturing cost with </a:t>
            </a:r>
            <a:r>
              <a:rPr lang="en-US" sz="1400" dirty="0">
                <a:solidFill>
                  <a:srgbClr val="FF0000"/>
                </a:solidFill>
              </a:rPr>
              <a:t>0.89</a:t>
            </a:r>
            <a:r>
              <a:rPr lang="en-US" sz="1400" dirty="0"/>
              <a:t>, </a:t>
            </a:r>
            <a:r>
              <a:rPr lang="en-US" sz="1400" dirty="0">
                <a:solidFill>
                  <a:srgbClr val="FF0000"/>
                </a:solidFill>
              </a:rPr>
              <a:t>'AQ HOMEAllin1Gen2’ </a:t>
            </a:r>
            <a:r>
              <a:rPr lang="en-US" sz="1400" dirty="0"/>
              <a:t>had the </a:t>
            </a:r>
            <a:r>
              <a:rPr lang="en-US" sz="1400" dirty="0">
                <a:solidFill>
                  <a:srgbClr val="FF0000"/>
                </a:solidFill>
              </a:rPr>
              <a:t>highest</a:t>
            </a:r>
            <a:r>
              <a:rPr lang="en-US" sz="1400" dirty="0"/>
              <a:t> manufacturing cost at </a:t>
            </a:r>
            <a:r>
              <a:rPr lang="en-US" sz="1400" dirty="0">
                <a:solidFill>
                  <a:srgbClr val="FF0000"/>
                </a:solidFill>
              </a:rPr>
              <a:t>240.54</a:t>
            </a:r>
            <a:r>
              <a:rPr lang="en-US" sz="1400" dirty="0"/>
              <a:t>.</a:t>
            </a:r>
            <a:endParaRPr lang="en-IN" sz="1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4E3450-D93E-4585-B54E-3308ED04A5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8214" y="3253746"/>
            <a:ext cx="1794635" cy="18994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F437D6-02EE-4098-9D02-7D72ACA5EC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3515" y="3235423"/>
            <a:ext cx="1794635" cy="19360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56434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49912-14F0-448C-9E64-8BF826394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77078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  Top 5 Customers with Highest Pre-Invoice Discount Percentage in the Indian Market     (Fiscal Year 2021)</a:t>
            </a:r>
            <a:endParaRPr lang="en-IN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DAA12-C9EE-4093-A50C-C9D3C58448A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4632" y="877078"/>
            <a:ext cx="11759180" cy="5980922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solidFill>
                  <a:schemeClr val="accent5">
                    <a:lumMod val="50000"/>
                  </a:schemeClr>
                </a:solidFill>
              </a:rPr>
              <a:t>Request 6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: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Generate a report that contains the top 5 customers who received an average high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pre_invoice_discount_pct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for the fiscal year 2021 and in the Indian market. The final output contains these fields: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customer_code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, customer,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average_discount_percentage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IN" b="1" u="sng" dirty="0">
                <a:solidFill>
                  <a:srgbClr val="FF0000"/>
                </a:solidFill>
              </a:rPr>
              <a:t>SQL Query:</a:t>
            </a:r>
            <a:r>
              <a:rPr lang="en-IN" b="1" dirty="0">
                <a:solidFill>
                  <a:srgbClr val="FF0000"/>
                </a:solidFill>
              </a:rPr>
              <a:t>                                                                                </a:t>
            </a:r>
            <a:r>
              <a:rPr lang="en-IN" b="1" u="sng" dirty="0">
                <a:solidFill>
                  <a:srgbClr val="FF0000"/>
                </a:solidFill>
              </a:rPr>
              <a:t>Output:  </a:t>
            </a:r>
          </a:p>
          <a:p>
            <a:pPr marL="0" indent="0">
              <a:buNone/>
            </a:pPr>
            <a:endParaRPr lang="en-I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I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I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I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I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I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I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IN" dirty="0"/>
              <a:t>        </a:t>
            </a:r>
          </a:p>
          <a:p>
            <a:pPr marL="0" indent="0">
              <a:buNone/>
            </a:pPr>
            <a:r>
              <a:rPr lang="en-IN" b="1" dirty="0">
                <a:solidFill>
                  <a:srgbClr val="FF0000"/>
                </a:solidFill>
              </a:rPr>
              <a:t>       </a:t>
            </a:r>
          </a:p>
          <a:p>
            <a:pPr marL="0" indent="0">
              <a:buNone/>
            </a:pPr>
            <a:r>
              <a:rPr lang="en-IN" b="1" dirty="0">
                <a:solidFill>
                  <a:srgbClr val="FF0000"/>
                </a:solidFill>
              </a:rPr>
              <a:t>    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945F53-4599-4438-869B-506B6A3876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b="9875"/>
          <a:stretch/>
        </p:blipFill>
        <p:spPr>
          <a:xfrm>
            <a:off x="591490" y="2379555"/>
            <a:ext cx="5467742" cy="309799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50BB97-F1A2-4253-B2ED-765B0AF9E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9232" y="2379555"/>
            <a:ext cx="3502090" cy="15815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AB3090-B2BE-49CA-88D8-0BF64C09435A}"/>
              </a:ext>
            </a:extLst>
          </p:cNvPr>
          <p:cNvSpPr txBox="1"/>
          <p:nvPr/>
        </p:nvSpPr>
        <p:spPr>
          <a:xfrm>
            <a:off x="6989232" y="4985415"/>
            <a:ext cx="4139682" cy="738664"/>
          </a:xfrm>
          <a:prstGeom prst="rect">
            <a:avLst/>
          </a:prstGeom>
          <a:blipFill>
            <a:blip r:embed="rId5">
              <a:alphaModFix amt="85000"/>
            </a:blip>
            <a:tile tx="0" ty="0" sx="100000" sy="100000" flip="none" algn="tl"/>
          </a:blip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In the Indian Market 2021, </a:t>
            </a:r>
            <a:r>
              <a:rPr lang="en-US" sz="1400" dirty="0">
                <a:solidFill>
                  <a:srgbClr val="FF0000"/>
                </a:solidFill>
              </a:rPr>
              <a:t>Flipkart</a:t>
            </a:r>
            <a:r>
              <a:rPr lang="en-US" sz="1400" dirty="0"/>
              <a:t> had the </a:t>
            </a:r>
            <a:r>
              <a:rPr lang="en-US" sz="1400" dirty="0">
                <a:solidFill>
                  <a:srgbClr val="FF0000"/>
                </a:solidFill>
              </a:rPr>
              <a:t>highest</a:t>
            </a:r>
            <a:r>
              <a:rPr lang="en-US" sz="1400" dirty="0"/>
              <a:t> average pre-invoice discount percentage at </a:t>
            </a:r>
            <a:r>
              <a:rPr lang="en-US" sz="1400" dirty="0">
                <a:solidFill>
                  <a:srgbClr val="FF0000"/>
                </a:solidFill>
              </a:rPr>
              <a:t>30.83</a:t>
            </a:r>
            <a:r>
              <a:rPr lang="en-US" sz="1400" dirty="0"/>
              <a:t>, and </a:t>
            </a:r>
            <a:r>
              <a:rPr lang="en-US" sz="1400" dirty="0">
                <a:solidFill>
                  <a:srgbClr val="FF0000"/>
                </a:solidFill>
              </a:rPr>
              <a:t>Amazon</a:t>
            </a:r>
            <a:r>
              <a:rPr lang="en-US" sz="1400" dirty="0"/>
              <a:t> had the </a:t>
            </a:r>
            <a:r>
              <a:rPr lang="en-US" sz="1400" dirty="0">
                <a:solidFill>
                  <a:srgbClr val="FF0000"/>
                </a:solidFill>
              </a:rPr>
              <a:t>lowest</a:t>
            </a:r>
            <a:r>
              <a:rPr lang="en-US" sz="1400" dirty="0"/>
              <a:t> at </a:t>
            </a:r>
            <a:r>
              <a:rPr lang="en-US" sz="1400" dirty="0">
                <a:solidFill>
                  <a:srgbClr val="FF0000"/>
                </a:solidFill>
              </a:rPr>
              <a:t>29.33</a:t>
            </a:r>
            <a:r>
              <a:rPr lang="en-US" sz="1400" dirty="0"/>
              <a:t>.</a:t>
            </a:r>
            <a:endParaRPr lang="en-IN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FE7A93-494E-4ABD-B63B-B4F14A0B5A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2661" y="4254358"/>
            <a:ext cx="653143" cy="6173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2468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D766C-516A-47B3-A2BD-F8C6396A3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62473"/>
          </a:xfrm>
        </p:spPr>
        <p:txBody>
          <a:bodyPr>
            <a:normAutofit/>
          </a:bodyPr>
          <a:lstStyle/>
          <a:p>
            <a:pPr algn="ctr"/>
            <a:r>
              <a:rPr lang="en-US" sz="2400" u="sng" dirty="0"/>
              <a:t>Top 5 Indian Customers By Highest Avg Discounts – FY2021</a:t>
            </a:r>
            <a:endParaRPr lang="en-IN" sz="2400" u="sng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4D49F9-4FF9-46FD-B09C-367C2B2F8C8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465" t="3048" r="933" b="1715"/>
          <a:stretch/>
        </p:blipFill>
        <p:spPr>
          <a:xfrm>
            <a:off x="2019299" y="1009651"/>
            <a:ext cx="8058151" cy="4762500"/>
          </a:xfr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2012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0224A-92A8-4300-993F-377055EF2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52450"/>
          </a:xfrm>
        </p:spPr>
        <p:txBody>
          <a:bodyPr>
            <a:normAutofit/>
          </a:bodyPr>
          <a:lstStyle/>
          <a:p>
            <a:pPr algn="ctr"/>
            <a:r>
              <a:rPr lang="en-US" sz="1800" u="sng" dirty="0"/>
              <a:t>Monthly Gross Sales Analysis for Customer "</a:t>
            </a:r>
            <a:r>
              <a:rPr lang="en-US" sz="1800" u="sng" dirty="0" err="1"/>
              <a:t>Atliq</a:t>
            </a:r>
            <a:r>
              <a:rPr lang="en-US" sz="1800" u="sng" dirty="0"/>
              <a:t> Exclusive"</a:t>
            </a:r>
            <a:endParaRPr lang="en-IN" sz="1800" u="sn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34E29F-7500-41CD-A173-09010EE558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4465" y="752475"/>
            <a:ext cx="11343660" cy="6105525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solidFill>
                  <a:schemeClr val="accent5">
                    <a:lumMod val="50000"/>
                  </a:schemeClr>
                </a:solidFill>
              </a:rPr>
              <a:t>Request 7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: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Get the complete report of the Gross sales amount for the customer “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Atliq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Exclusive” for each month . This analysis helps to get an idea of low and high-performing months and take strategic decisions. The final report contains these columns: Month, Year, Gross sales Amount </a:t>
            </a:r>
          </a:p>
          <a:p>
            <a:pPr marL="0" indent="0">
              <a:buNone/>
            </a:pPr>
            <a:r>
              <a:rPr lang="en-IN" b="1" u="sng" dirty="0">
                <a:solidFill>
                  <a:srgbClr val="FF0000"/>
                </a:solidFill>
              </a:rPr>
              <a:t>SQL Query</a:t>
            </a:r>
            <a:r>
              <a:rPr lang="en-IN" b="1" dirty="0">
                <a:solidFill>
                  <a:srgbClr val="FF0000"/>
                </a:solidFill>
              </a:rPr>
              <a:t>:                                                                                        </a:t>
            </a:r>
            <a:r>
              <a:rPr lang="en-IN" b="1" u="sng" dirty="0">
                <a:solidFill>
                  <a:srgbClr val="FF0000"/>
                </a:solidFill>
              </a:rPr>
              <a:t>Output</a:t>
            </a:r>
            <a:r>
              <a:rPr lang="en-IN" b="1" dirty="0">
                <a:solidFill>
                  <a:srgbClr val="FF0000"/>
                </a:solidFill>
              </a:rPr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F51BCF-9501-44FE-833F-16FFB807F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194" y="2314448"/>
            <a:ext cx="2894626" cy="443024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BD6859-1412-4B71-93FE-D428A1B41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2314448"/>
            <a:ext cx="6540222" cy="328625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4382AF-579F-449C-B2A0-3ABDB8272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355" y="5800725"/>
            <a:ext cx="653143" cy="6173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94C0A8-C018-4F74-B7F9-A75601D0A771}"/>
              </a:ext>
            </a:extLst>
          </p:cNvPr>
          <p:cNvSpPr txBox="1"/>
          <p:nvPr/>
        </p:nvSpPr>
        <p:spPr>
          <a:xfrm>
            <a:off x="1095388" y="5790585"/>
            <a:ext cx="6000751" cy="954107"/>
          </a:xfrm>
          <a:prstGeom prst="rect">
            <a:avLst/>
          </a:prstGeom>
          <a:blipFill dpi="0" rotWithShape="1">
            <a:blip r:embed="rId5">
              <a:alphaModFix amt="85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 2021, gross sales for </a:t>
            </a:r>
            <a:r>
              <a:rPr lang="en-US" sz="1400" dirty="0">
                <a:solidFill>
                  <a:srgbClr val="FF0000"/>
                </a:solidFill>
              </a:rPr>
              <a:t>"</a:t>
            </a:r>
            <a:r>
              <a:rPr lang="en-US" sz="1400" dirty="0" err="1">
                <a:solidFill>
                  <a:srgbClr val="FF0000"/>
                </a:solidFill>
              </a:rPr>
              <a:t>Atliq</a:t>
            </a:r>
            <a:r>
              <a:rPr lang="en-US" sz="1400" dirty="0">
                <a:solidFill>
                  <a:srgbClr val="FF0000"/>
                </a:solidFill>
              </a:rPr>
              <a:t> Exclusive"</a:t>
            </a:r>
            <a:r>
              <a:rPr lang="en-US" sz="1400" dirty="0"/>
              <a:t> saw a substantial </a:t>
            </a:r>
            <a:r>
              <a:rPr lang="en-US" sz="1400" dirty="0">
                <a:solidFill>
                  <a:srgbClr val="FF0000"/>
                </a:solidFill>
              </a:rPr>
              <a:t>increase</a:t>
            </a:r>
            <a:r>
              <a:rPr lang="en-US" sz="1400" dirty="0"/>
              <a:t> compared to 2020.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 The </a:t>
            </a:r>
            <a:r>
              <a:rPr lang="en-US" sz="1400" dirty="0">
                <a:solidFill>
                  <a:srgbClr val="FF0000"/>
                </a:solidFill>
              </a:rPr>
              <a:t>highest sales </a:t>
            </a:r>
            <a:r>
              <a:rPr lang="en-US" sz="1400" dirty="0"/>
              <a:t>month in </a:t>
            </a:r>
            <a:r>
              <a:rPr lang="en-US" sz="1400" dirty="0">
                <a:solidFill>
                  <a:srgbClr val="FF0000"/>
                </a:solidFill>
              </a:rPr>
              <a:t>2021</a:t>
            </a:r>
            <a:r>
              <a:rPr lang="en-US" sz="1400" dirty="0"/>
              <a:t> was </a:t>
            </a:r>
            <a:r>
              <a:rPr lang="en-US" sz="1400" dirty="0">
                <a:solidFill>
                  <a:srgbClr val="FF0000"/>
                </a:solidFill>
              </a:rPr>
              <a:t>November (20.46M), </a:t>
            </a:r>
            <a:r>
              <a:rPr lang="en-US" sz="1400" dirty="0"/>
              <a:t>nearly 3 times higher than </a:t>
            </a:r>
            <a:r>
              <a:rPr lang="en-US" sz="1400" dirty="0">
                <a:solidFill>
                  <a:srgbClr val="FF0000"/>
                </a:solidFill>
              </a:rPr>
              <a:t>November 2020 (7.52M).</a:t>
            </a:r>
            <a:endParaRPr lang="en-IN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130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0341D-9870-40A8-96B8-D7C48A51E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04825"/>
          </a:xfrm>
        </p:spPr>
        <p:txBody>
          <a:bodyPr>
            <a:normAutofit/>
          </a:bodyPr>
          <a:lstStyle/>
          <a:p>
            <a:pPr algn="ctr"/>
            <a:r>
              <a:rPr lang="en-US" sz="1800" u="sng" dirty="0"/>
              <a:t>Identifying Quarter with Maximum Total Sold Quantity in 2020</a:t>
            </a:r>
            <a:endParaRPr lang="en-IN" sz="18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6DC43-A3B5-42DE-90C5-D579213C748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4325" y="766917"/>
            <a:ext cx="11877675" cy="6091084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solidFill>
                  <a:schemeClr val="accent5">
                    <a:lumMod val="50000"/>
                  </a:schemeClr>
                </a:solidFill>
              </a:rPr>
              <a:t>Request 8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: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In which quarter of 2020, got the maximum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total_sold_quantity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? The final output contains these fields sorted by the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total_sold_quantity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, Quarter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total_sold_quantity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IN" b="1" u="sng" dirty="0">
                <a:solidFill>
                  <a:srgbClr val="FF0000"/>
                </a:solidFill>
              </a:rPr>
              <a:t>SQL Query:</a:t>
            </a:r>
          </a:p>
          <a:p>
            <a:pPr marL="0" indent="0">
              <a:buNone/>
            </a:pPr>
            <a:endParaRPr lang="en-I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I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I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I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I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I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I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IN" dirty="0"/>
              <a:t>       </a:t>
            </a:r>
          </a:p>
          <a:p>
            <a:pPr marL="0" indent="0">
              <a:buNone/>
            </a:pPr>
            <a:r>
              <a:rPr lang="en-IN" b="1" u="sng" dirty="0">
                <a:solidFill>
                  <a:srgbClr val="FF0000"/>
                </a:solidFill>
              </a:rPr>
              <a:t>Output: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A38D2F-B75F-4533-B2CD-948FE843C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93" y="5402211"/>
            <a:ext cx="2434661" cy="13811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829FE-ADB8-47C5-BD51-0D5F19D46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93" y="2011557"/>
            <a:ext cx="5627407" cy="283488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FBA825-15C7-4D0B-80A8-E3D77FF2C1B6}"/>
              </a:ext>
            </a:extLst>
          </p:cNvPr>
          <p:cNvSpPr txBox="1"/>
          <p:nvPr/>
        </p:nvSpPr>
        <p:spPr>
          <a:xfrm>
            <a:off x="3849462" y="5922083"/>
            <a:ext cx="4114800" cy="738664"/>
          </a:xfrm>
          <a:prstGeom prst="rect">
            <a:avLst/>
          </a:prstGeom>
          <a:blipFill>
            <a:blip r:embed="rId4">
              <a:alphaModFix amt="85000"/>
            </a:blip>
            <a:tile tx="0" ty="0" sx="100000" sy="100000" flip="none" algn="tl"/>
          </a:blip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In </a:t>
            </a:r>
            <a:r>
              <a:rPr lang="en-US" sz="1400" dirty="0">
                <a:solidFill>
                  <a:srgbClr val="FF0000"/>
                </a:solidFill>
              </a:rPr>
              <a:t>2020</a:t>
            </a:r>
            <a:r>
              <a:rPr lang="en-US" sz="1400" dirty="0"/>
              <a:t>, </a:t>
            </a:r>
            <a:r>
              <a:rPr lang="en-US" sz="1400" dirty="0">
                <a:solidFill>
                  <a:srgbClr val="FF0000"/>
                </a:solidFill>
              </a:rPr>
              <a:t>Quarter 1</a:t>
            </a:r>
            <a:r>
              <a:rPr lang="en-US" sz="1400" dirty="0"/>
              <a:t> reports the </a:t>
            </a:r>
            <a:r>
              <a:rPr lang="en-US" sz="1400" dirty="0">
                <a:solidFill>
                  <a:srgbClr val="FF0000"/>
                </a:solidFill>
              </a:rPr>
              <a:t>maximum</a:t>
            </a:r>
            <a:r>
              <a:rPr lang="en-US" sz="1400" dirty="0"/>
              <a:t> sold quantity of </a:t>
            </a:r>
            <a:r>
              <a:rPr lang="en-US" sz="1400" dirty="0">
                <a:solidFill>
                  <a:srgbClr val="FF0000"/>
                </a:solidFill>
              </a:rPr>
              <a:t>7 Million</a:t>
            </a:r>
            <a:r>
              <a:rPr lang="en-US" sz="1400" dirty="0"/>
              <a:t>, while </a:t>
            </a:r>
            <a:r>
              <a:rPr lang="en-US" sz="1400" dirty="0">
                <a:solidFill>
                  <a:srgbClr val="FF0000"/>
                </a:solidFill>
              </a:rPr>
              <a:t>Quarter 3</a:t>
            </a:r>
            <a:r>
              <a:rPr lang="en-US" sz="1400" dirty="0"/>
              <a:t> reports the </a:t>
            </a:r>
            <a:r>
              <a:rPr lang="en-US" sz="1400" dirty="0">
                <a:solidFill>
                  <a:srgbClr val="FF0000"/>
                </a:solidFill>
              </a:rPr>
              <a:t>minimum</a:t>
            </a:r>
            <a:r>
              <a:rPr lang="en-US" sz="1400" dirty="0"/>
              <a:t> total of </a:t>
            </a:r>
            <a:r>
              <a:rPr lang="en-US" sz="1400" dirty="0">
                <a:solidFill>
                  <a:srgbClr val="FF0000"/>
                </a:solidFill>
              </a:rPr>
              <a:t>2 Million</a:t>
            </a:r>
            <a:r>
              <a:rPr lang="en-US" sz="1400" dirty="0"/>
              <a:t>. </a:t>
            </a:r>
            <a:endParaRPr lang="en-IN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9B6F31-4F36-4B80-BAA6-9CDBBA617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2891" y="5234846"/>
            <a:ext cx="653143" cy="6173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1DCA45-1AD3-4BC8-B900-F8FFDE9B02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56976" y="1836816"/>
            <a:ext cx="4261630" cy="30096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90965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0688A-5A7D-46AB-9536-FE69CA4E0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23875"/>
          </a:xfrm>
        </p:spPr>
        <p:txBody>
          <a:bodyPr>
            <a:normAutofit/>
          </a:bodyPr>
          <a:lstStyle/>
          <a:p>
            <a:pPr algn="ctr"/>
            <a:r>
              <a:rPr lang="en-US" sz="1800" u="sng" dirty="0"/>
              <a:t>Channel Impact: Fiscal Year 2021 Gross Sales Contribution</a:t>
            </a:r>
            <a:endParaRPr lang="en-IN" sz="1800" u="sn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5FEC66-15F8-4903-83F6-E52FA98711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5471" y="737419"/>
            <a:ext cx="11212154" cy="6034855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solidFill>
                  <a:schemeClr val="accent5">
                    <a:lumMod val="50000"/>
                  </a:schemeClr>
                </a:solidFill>
              </a:rPr>
              <a:t>Request 9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: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Which channel helped to bring more gross sales in the fiscal year 2021 and the percentage of contribution? The final output contains these fields: channel,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gross_sales_mln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&amp; percentage</a:t>
            </a:r>
          </a:p>
          <a:p>
            <a:pPr marL="0" indent="0">
              <a:buNone/>
            </a:pPr>
            <a:r>
              <a:rPr lang="en-IN" b="1" u="sng" dirty="0">
                <a:solidFill>
                  <a:srgbClr val="FF0000"/>
                </a:solidFill>
              </a:rPr>
              <a:t>SQL Query</a:t>
            </a:r>
            <a:r>
              <a:rPr lang="en-IN" b="1" dirty="0">
                <a:solidFill>
                  <a:srgbClr val="FF0000"/>
                </a:solidFill>
              </a:rPr>
              <a:t>:                                                                                      </a:t>
            </a:r>
            <a:r>
              <a:rPr lang="en-IN" b="1" u="sng" dirty="0">
                <a:solidFill>
                  <a:srgbClr val="FF0000"/>
                </a:solidFill>
              </a:rPr>
              <a:t>Output</a:t>
            </a:r>
            <a:r>
              <a:rPr lang="en-IN" b="1" dirty="0">
                <a:solidFill>
                  <a:srgbClr val="FF0000"/>
                </a:solidFill>
              </a:rPr>
              <a:t>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0E3CA8-0D75-4B8D-8D84-6A3302D5B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914" y="2324101"/>
            <a:ext cx="2609948" cy="1104899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5D0795-0BD6-4024-BEC2-0A1D7CCDD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20" y="2324101"/>
            <a:ext cx="6190501" cy="337185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A72366-3AF8-447F-97E7-2C24B3511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20" y="5861516"/>
            <a:ext cx="653143" cy="6173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C148065-A046-40C1-9944-FCA2932BCD5D}"/>
              </a:ext>
            </a:extLst>
          </p:cNvPr>
          <p:cNvSpPr txBox="1"/>
          <p:nvPr/>
        </p:nvSpPr>
        <p:spPr>
          <a:xfrm>
            <a:off x="1218108" y="5972502"/>
            <a:ext cx="8209803" cy="523220"/>
          </a:xfrm>
          <a:prstGeom prst="rect">
            <a:avLst/>
          </a:prstGeom>
          <a:blipFill>
            <a:blip r:embed="rId5">
              <a:alphaModFix amt="85000"/>
            </a:blip>
            <a:tile tx="0" ty="0" sx="100000" sy="100000" flip="none" algn="tl"/>
          </a:blip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 </a:t>
            </a:r>
            <a:r>
              <a:rPr lang="en-IN" sz="1400" dirty="0"/>
              <a:t>In 2021, </a:t>
            </a:r>
            <a:r>
              <a:rPr lang="en-US" sz="1400" dirty="0">
                <a:solidFill>
                  <a:srgbClr val="FF0000"/>
                </a:solidFill>
              </a:rPr>
              <a:t>Retailer</a:t>
            </a:r>
            <a:r>
              <a:rPr lang="en-US" sz="1400" dirty="0"/>
              <a:t> led gross sales with </a:t>
            </a:r>
            <a:r>
              <a:rPr lang="en-US" sz="1400" dirty="0">
                <a:solidFill>
                  <a:srgbClr val="FF0000"/>
                </a:solidFill>
              </a:rPr>
              <a:t>73.23%</a:t>
            </a:r>
            <a:r>
              <a:rPr lang="en-US" sz="1400" dirty="0"/>
              <a:t>, while </a:t>
            </a:r>
            <a:r>
              <a:rPr lang="en-US" sz="1400" dirty="0">
                <a:solidFill>
                  <a:srgbClr val="FF0000"/>
                </a:solidFill>
              </a:rPr>
              <a:t>Direct (15.47%) </a:t>
            </a:r>
            <a:r>
              <a:rPr lang="en-US" sz="1400" dirty="0"/>
              <a:t>and </a:t>
            </a:r>
            <a:r>
              <a:rPr lang="en-US" sz="1400" dirty="0">
                <a:solidFill>
                  <a:srgbClr val="FF0000"/>
                </a:solidFill>
              </a:rPr>
              <a:t>Distributor (11.30%) </a:t>
            </a:r>
            <a:r>
              <a:rPr lang="en-US" sz="1400" dirty="0"/>
              <a:t>had significantly </a:t>
            </a:r>
            <a:r>
              <a:rPr lang="en-US" sz="1400" dirty="0">
                <a:solidFill>
                  <a:srgbClr val="FF0000"/>
                </a:solidFill>
              </a:rPr>
              <a:t>lower</a:t>
            </a:r>
            <a:r>
              <a:rPr lang="en-US" sz="1400" dirty="0"/>
              <a:t> contributions.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483166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A59E0-7F92-4CDE-9311-22E69801E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955" y="412955"/>
            <a:ext cx="8731045" cy="103963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u="sng" dirty="0"/>
              <a:t>Gross sales and contribution percentages by Channels for</a:t>
            </a:r>
            <a:br>
              <a:rPr lang="en-US" sz="2400" u="sng" dirty="0"/>
            </a:br>
            <a:r>
              <a:rPr lang="en-US" sz="2400" u="sng" dirty="0"/>
              <a:t> FY 2021</a:t>
            </a:r>
            <a:endParaRPr lang="en-IN" sz="2400" dirty="0"/>
          </a:p>
        </p:txBody>
      </p:sp>
      <p:pic>
        <p:nvPicPr>
          <p:cNvPr id="6" name="Content Placeholder 10">
            <a:extLst>
              <a:ext uri="{FF2B5EF4-FFF2-40B4-BE49-F238E27FC236}">
                <a16:creationId xmlns:a16="http://schemas.microsoft.com/office/drawing/2014/main" id="{D4D2F488-893C-46CB-997A-B276FDA10BC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714750" y="1236381"/>
            <a:ext cx="5276850" cy="3811869"/>
          </a:xfr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7" name="Content Placeholder 10">
            <a:extLst>
              <a:ext uri="{FF2B5EF4-FFF2-40B4-BE49-F238E27FC236}">
                <a16:creationId xmlns:a16="http://schemas.microsoft.com/office/drawing/2014/main" id="{CFCC024F-3078-423F-821D-85F4A40E5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1653" y="1809750"/>
            <a:ext cx="5276850" cy="3811869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9733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43836-A206-499A-96E3-C87D8DB51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28650"/>
          </a:xfrm>
        </p:spPr>
        <p:txBody>
          <a:bodyPr>
            <a:normAutofit/>
          </a:bodyPr>
          <a:lstStyle/>
          <a:p>
            <a:pPr algn="ctr"/>
            <a:r>
              <a:rPr lang="en-US" sz="1800" u="sng" dirty="0"/>
              <a:t>Division-wise Top 3 Products with High Total Sold Quantity (Fiscal Year 2021)</a:t>
            </a:r>
            <a:endParaRPr lang="en-IN" sz="18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1EFED-0D03-4BE3-8967-A0096E881CD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95275" y="809625"/>
            <a:ext cx="11803192" cy="6048374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solidFill>
                  <a:schemeClr val="accent5">
                    <a:lumMod val="50000"/>
                  </a:schemeClr>
                </a:solidFill>
              </a:rPr>
              <a:t>Request 10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: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Get the Top 3 products in each division with a high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total_sold_quantity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in the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fiscal_year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2021. The final output contains these fields: division,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product_code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, product,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total_sold_quantity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&amp;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rank_order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IN" b="1" u="sng" dirty="0">
                <a:solidFill>
                  <a:srgbClr val="FF0000"/>
                </a:solidFill>
              </a:rPr>
              <a:t>SQL Query</a:t>
            </a:r>
            <a:r>
              <a:rPr lang="en-IN" b="1" dirty="0">
                <a:solidFill>
                  <a:srgbClr val="FF0000"/>
                </a:solidFill>
              </a:rPr>
              <a:t>:                                                                                            </a:t>
            </a:r>
            <a:r>
              <a:rPr lang="en-IN" b="1" u="sng" dirty="0">
                <a:solidFill>
                  <a:srgbClr val="FF0000"/>
                </a:solidFill>
              </a:rPr>
              <a:t>Output: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0AA330-CC8C-4DA3-B61C-5F2F83963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2227100"/>
            <a:ext cx="6667500" cy="338571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387DAC-6A8B-49E5-8478-1013B6943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675" y="2227100"/>
            <a:ext cx="4295775" cy="19639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EF35D0-6AAA-4079-A6C6-ED104AFC9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89" y="5831887"/>
            <a:ext cx="653143" cy="617375"/>
          </a:xfrm>
          <a:prstGeom prst="rect">
            <a:avLst/>
          </a:prstGeom>
          <a:blipFill>
            <a:blip r:embed="rId5">
              <a:alphaModFix amt="85000"/>
            </a:blip>
            <a:tile tx="0" ty="0" sx="100000" sy="100000" flip="none" algn="tl"/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88D90F-D414-42A5-A210-A8422D26C662}"/>
              </a:ext>
            </a:extLst>
          </p:cNvPr>
          <p:cNvSpPr txBox="1"/>
          <p:nvPr/>
        </p:nvSpPr>
        <p:spPr>
          <a:xfrm>
            <a:off x="1231446" y="5793787"/>
            <a:ext cx="8006443" cy="954107"/>
          </a:xfrm>
          <a:prstGeom prst="rect">
            <a:avLst/>
          </a:prstGeom>
          <a:blipFill>
            <a:blip r:embed="rId5">
              <a:alphaModFix amt="85000"/>
            </a:blip>
            <a:tile tx="0" ty="0" sx="100000" sy="100000" flip="none" algn="tl"/>
          </a:blip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FF0000"/>
                </a:solidFill>
              </a:rPr>
              <a:t>N &amp; S Division</a:t>
            </a:r>
            <a:r>
              <a:rPr lang="en-IN" sz="1400" dirty="0"/>
              <a:t>: </a:t>
            </a:r>
            <a:r>
              <a:rPr lang="en-IN" sz="1400" dirty="0">
                <a:solidFill>
                  <a:srgbClr val="FF0000"/>
                </a:solidFill>
              </a:rPr>
              <a:t>"AQ Pen Drive 2 IN 1" </a:t>
            </a:r>
            <a:r>
              <a:rPr lang="en-IN" sz="1400" dirty="0"/>
              <a:t>leads with </a:t>
            </a:r>
            <a:r>
              <a:rPr lang="en-IN" sz="1400" dirty="0">
                <a:solidFill>
                  <a:srgbClr val="FF0000"/>
                </a:solidFill>
              </a:rPr>
              <a:t>701.4K </a:t>
            </a:r>
            <a:r>
              <a:rPr lang="en-IN" sz="1400" dirty="0"/>
              <a:t>units sold, highlighting strong demand for storage devices.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 </a:t>
            </a:r>
            <a:r>
              <a:rPr lang="en-IN" sz="1400" dirty="0">
                <a:solidFill>
                  <a:srgbClr val="FF0000"/>
                </a:solidFill>
              </a:rPr>
              <a:t>P &amp; A Division: "AQ Gamers Ms" </a:t>
            </a:r>
            <a:r>
              <a:rPr lang="en-IN" sz="1400" dirty="0"/>
              <a:t>tops with </a:t>
            </a:r>
            <a:r>
              <a:rPr lang="en-IN" sz="1400" dirty="0">
                <a:solidFill>
                  <a:srgbClr val="FF0000"/>
                </a:solidFill>
              </a:rPr>
              <a:t>428.5K</a:t>
            </a:r>
            <a:r>
              <a:rPr lang="en-IN" sz="1400" dirty="0"/>
              <a:t> units, indicating high interest in gaming accessories.</a:t>
            </a:r>
          </a:p>
        </p:txBody>
      </p:sp>
    </p:spTree>
    <p:extLst>
      <p:ext uri="{BB962C8B-B14F-4D97-AF65-F5344CB8AC3E}">
        <p14:creationId xmlns:p14="http://schemas.microsoft.com/office/powerpoint/2010/main" val="1984559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18EEA-0260-4767-9587-9787479C9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95300"/>
          </a:xfrm>
        </p:spPr>
        <p:txBody>
          <a:bodyPr>
            <a:normAutofit/>
          </a:bodyPr>
          <a:lstStyle/>
          <a:p>
            <a:pPr algn="ctr"/>
            <a:r>
              <a:rPr lang="en-US" sz="1800" u="sng" dirty="0"/>
              <a:t>Top 3 highest-selling products by Division for FY 2021</a:t>
            </a:r>
            <a:endParaRPr lang="en-IN" sz="1800" u="sng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18B9551-ECE6-475A-847C-6F9E8BFA629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5350" y="777984"/>
            <a:ext cx="10401300" cy="5603766"/>
          </a:xfr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1328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827" y="457391"/>
            <a:ext cx="5775656" cy="32849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>
            <a:normAutofit/>
          </a:bodyPr>
          <a:lstStyle/>
          <a:p>
            <a:r>
              <a:rPr lang="en-IN" sz="2400" u="sng" dirty="0" err="1"/>
              <a:t>AtliQ’s</a:t>
            </a:r>
            <a:r>
              <a:rPr lang="en-IN" sz="2400" u="sng" dirty="0"/>
              <a:t> Business Model</a:t>
            </a:r>
            <a:endParaRPr lang="en-US" sz="2400" u="sng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1962150"/>
            <a:ext cx="8640319" cy="2990851"/>
          </a:xfrm>
          <a:gradFill>
            <a:gsLst>
              <a:gs pos="0">
                <a:schemeClr val="bg1"/>
              </a:gs>
              <a:gs pos="78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AtliQ</a:t>
            </a:r>
            <a:r>
              <a:rPr lang="en-US" dirty="0">
                <a:solidFill>
                  <a:srgbClr val="FF0000"/>
                </a:solidFill>
              </a:rPr>
              <a:t> Hardware </a:t>
            </a:r>
            <a:r>
              <a:rPr lang="en-US" dirty="0"/>
              <a:t>is one of the leading computer hardware producers in India and well expanded in other countries too.</a:t>
            </a:r>
          </a:p>
          <a:p>
            <a:r>
              <a:rPr lang="en-IN" dirty="0"/>
              <a:t>The company</a:t>
            </a:r>
            <a:r>
              <a:rPr lang="en-US" dirty="0"/>
              <a:t> specializes in producing and distributing a wide range of high quality hardware products.</a:t>
            </a:r>
          </a:p>
          <a:p>
            <a:r>
              <a:rPr lang="en-US" dirty="0"/>
              <a:t>Our offerings include personal computers, printers, microphones, and various computer accessories, serving the needs of customers around the world.</a:t>
            </a:r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E1A78-2CEF-4CB1-BC20-A168B4EB0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239" y="407318"/>
            <a:ext cx="10405174" cy="908557"/>
          </a:xfrm>
        </p:spPr>
        <p:txBody>
          <a:bodyPr>
            <a:normAutofit/>
          </a:bodyPr>
          <a:lstStyle/>
          <a:p>
            <a:r>
              <a:rPr lang="en-IN" sz="2400" u="sng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D29EC-9B4E-4DE1-BFAF-908963A79CB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1351" y="1598773"/>
            <a:ext cx="9061323" cy="1590675"/>
          </a:xfr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The management observed that they did not have enough insights to make rapid and sensible data-driven decisions.</a:t>
            </a:r>
          </a:p>
          <a:p>
            <a:r>
              <a:rPr lang="en-US" dirty="0"/>
              <a:t> They intend to grow their data analytics team by adding a few younger data analysts.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697E742-E1EA-4106-8C99-ED094AD1AB82}"/>
              </a:ext>
            </a:extLst>
          </p:cNvPr>
          <p:cNvSpPr txBox="1">
            <a:spLocks/>
          </p:cNvSpPr>
          <p:nvPr/>
        </p:nvSpPr>
        <p:spPr>
          <a:xfrm>
            <a:off x="875475" y="3189448"/>
            <a:ext cx="10405174" cy="7348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u="sng" dirty="0"/>
              <a:t>Objective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330A69-E49D-4632-B3A1-A26D32F306D6}"/>
              </a:ext>
            </a:extLst>
          </p:cNvPr>
          <p:cNvSpPr txBox="1">
            <a:spLocks/>
          </p:cNvSpPr>
          <p:nvPr/>
        </p:nvSpPr>
        <p:spPr>
          <a:xfrm>
            <a:off x="875475" y="4257675"/>
            <a:ext cx="9061323" cy="17716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fulfill 10 ad-hoc business requests, execute SQL queries to extract relevant data and create actionable insights.</a:t>
            </a:r>
          </a:p>
          <a:p>
            <a:r>
              <a:rPr lang="en-US" dirty="0"/>
              <a:t> The findings will be presented in a dashboard designed specifically for top-level management to facilitate successful data-driven decision-making.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7094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573E-D6D3-B0CD-C07C-459CD26A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363" y="195941"/>
            <a:ext cx="6555999" cy="748620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IN" sz="2400" u="sng" dirty="0" err="1"/>
              <a:t>AtliQ’s</a:t>
            </a:r>
            <a:r>
              <a:rPr lang="en-IN" sz="2400" u="sng" dirty="0"/>
              <a:t> Product Segmentation</a:t>
            </a:r>
            <a:endParaRPr lang="en-ZA" sz="2400" u="sng" dirty="0"/>
          </a:p>
        </p:txBody>
      </p:sp>
      <p:graphicFrame>
        <p:nvGraphicFramePr>
          <p:cNvPr id="6" name="Table Placeholder 2">
            <a:extLst>
              <a:ext uri="{FF2B5EF4-FFF2-40B4-BE49-F238E27FC236}">
                <a16:creationId xmlns:a16="http://schemas.microsoft.com/office/drawing/2014/main" id="{0F79245D-314F-2B78-AB57-5196A89AD1B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632544909"/>
              </p:ext>
            </p:extLst>
          </p:nvPr>
        </p:nvGraphicFramePr>
        <p:xfrm>
          <a:off x="604936" y="1727913"/>
          <a:ext cx="10982128" cy="3816314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{3B4B98B0-60AC-42C2-AFA5-B58CD77FA1E5}</a:tableStyleId>
              </a:tblPr>
              <a:tblGrid>
                <a:gridCol w="3674883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3198511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369578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369578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  <a:gridCol w="1369578">
                  <a:extLst>
                    <a:ext uri="{9D8B030D-6E8A-4147-A177-3AD203B41FA5}">
                      <a16:colId xmlns:a16="http://schemas.microsoft.com/office/drawing/2014/main" val="2277417842"/>
                    </a:ext>
                  </a:extLst>
                </a:gridCol>
              </a:tblGrid>
              <a:tr h="712085">
                <a:tc>
                  <a:txBody>
                    <a:bodyPr/>
                    <a:lstStyle/>
                    <a:p>
                      <a:r>
                        <a:rPr lang="en-IN" dirty="0"/>
                        <a:t>Division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8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Segment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8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Category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8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Product     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8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Variant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85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729943">
                <a:tc>
                  <a:txBody>
                    <a:bodyPr/>
                    <a:lstStyle/>
                    <a:p>
                      <a:r>
                        <a:rPr lang="en-IN" dirty="0"/>
                        <a:t>P &amp;A - Peripherals and Accessories 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8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Peripherals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8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8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8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Standard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85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729943">
                <a:tc>
                  <a:txBody>
                    <a:bodyPr/>
                    <a:lstStyle/>
                    <a:p>
                      <a:r>
                        <a:rPr lang="en-IN" dirty="0"/>
                        <a:t>PC – Personal Computer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>
                        <a:alphaModFix amt="8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Accessories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8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8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8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Plus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85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729943">
                <a:tc>
                  <a:txBody>
                    <a:bodyPr/>
                    <a:lstStyle/>
                    <a:p>
                      <a:r>
                        <a:rPr lang="en-IN" dirty="0"/>
                        <a:t>N &amp; S – Network and Storage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8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Notebook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8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8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8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Premium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85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729943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8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Desktop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8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8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8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Premium Plus</a:t>
                      </a:r>
                      <a:endParaRPr lang="en-US" sz="1800" dirty="0"/>
                    </a:p>
                    <a:p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85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9264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6CEA6-7650-4552-A47A-44A38AA7F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438834"/>
          </a:xfrm>
        </p:spPr>
        <p:txBody>
          <a:bodyPr>
            <a:normAutofit/>
          </a:bodyPr>
          <a:lstStyle/>
          <a:p>
            <a:pPr algn="ctr"/>
            <a:r>
              <a:rPr lang="en-US" sz="1800" u="sng" dirty="0"/>
              <a:t>Market Presence of </a:t>
            </a:r>
            <a:r>
              <a:rPr lang="en-US" sz="1800" u="sng" dirty="0" err="1"/>
              <a:t>Atliq</a:t>
            </a:r>
            <a:r>
              <a:rPr lang="en-US" sz="1800" u="sng" dirty="0"/>
              <a:t> Exclusive in the APAC Region</a:t>
            </a:r>
            <a:endParaRPr lang="en-IN" sz="1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DD160-7D02-47B1-870D-25099F1B1D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9290" y="662473"/>
            <a:ext cx="10594910" cy="6195527"/>
          </a:xfrm>
          <a:noFill/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solidFill>
                  <a:schemeClr val="accent5">
                    <a:lumMod val="50000"/>
                  </a:schemeClr>
                </a:solidFill>
              </a:rPr>
              <a:t>Request 1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: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Provide the list of markets in which customer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"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</a:rPr>
              <a:t>Atliq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 Exclusive"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operates its business in the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APAC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region.</a:t>
            </a:r>
          </a:p>
          <a:p>
            <a:pPr marL="0" indent="0">
              <a:buNone/>
            </a:pPr>
            <a:r>
              <a:rPr lang="en-IN" b="1" u="sng" dirty="0">
                <a:solidFill>
                  <a:srgbClr val="FF0000"/>
                </a:solidFill>
              </a:rPr>
              <a:t>SQL Query:</a:t>
            </a:r>
          </a:p>
          <a:p>
            <a:pPr marL="0" indent="0">
              <a:buNone/>
            </a:pPr>
            <a:endParaRPr lang="en-IN" b="1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IN" b="1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IN" b="1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IN" b="1" u="sng" dirty="0">
                <a:solidFill>
                  <a:schemeClr val="accent2">
                    <a:lumMod val="75000"/>
                  </a:schemeClr>
                </a:solidFill>
              </a:rPr>
              <a:t>Output:</a:t>
            </a:r>
            <a:r>
              <a:rPr lang="en-IN" u="sng" dirty="0">
                <a:solidFill>
                  <a:schemeClr val="accent2">
                    <a:lumMod val="75000"/>
                  </a:schemeClr>
                </a:solidFill>
              </a:rPr>
              <a:t>        </a:t>
            </a:r>
            <a:endParaRPr lang="en-US" u="sng" dirty="0">
              <a:solidFill>
                <a:schemeClr val="accent2">
                  <a:lumMod val="75000"/>
                </a:schemeClr>
              </a:solidFill>
            </a:endParaRPr>
          </a:p>
          <a:p>
            <a:pPr marL="457200" indent="-457200">
              <a:buAutoNum type="arabicPeriod"/>
            </a:pPr>
            <a:endParaRPr lang="en-US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       </a:t>
            </a:r>
            <a:endParaRPr lang="en-I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400EE4-A8A5-49D9-939A-D9B04BD92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43" y="3767339"/>
            <a:ext cx="1693687" cy="2588628"/>
          </a:xfrm>
          <a:prstGeom prst="rect">
            <a:avLst/>
          </a:prstGeom>
          <a:blipFill>
            <a:blip r:embed="rId3">
              <a:alphaModFix amt="85000"/>
            </a:blip>
            <a:tile tx="0" ty="0" sx="100000" sy="100000" flip="none" algn="tl"/>
          </a:blip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023B14-2A4C-4D7D-9B57-B20912B92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234" y="5369260"/>
            <a:ext cx="653143" cy="6173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B70E3F-6EFD-4D56-827A-CA0C7E57CC40}"/>
              </a:ext>
            </a:extLst>
          </p:cNvPr>
          <p:cNvSpPr txBox="1"/>
          <p:nvPr/>
        </p:nvSpPr>
        <p:spPr>
          <a:xfrm>
            <a:off x="2760888" y="6033412"/>
            <a:ext cx="6316457" cy="738664"/>
          </a:xfrm>
          <a:prstGeom prst="rect">
            <a:avLst/>
          </a:prstGeom>
          <a:blipFill>
            <a:blip r:embed="rId5">
              <a:alphaModFix amt="85000"/>
            </a:blip>
            <a:tile tx="0" ty="0" sx="100000" sy="100000" flip="none" algn="tl"/>
          </a:blip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/>
              <a:t>Atliq</a:t>
            </a:r>
            <a:r>
              <a:rPr lang="en-US" sz="1400" dirty="0"/>
              <a:t> Exclusive is well-established in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r>
              <a:rPr lang="en-US" sz="1400" dirty="0"/>
              <a:t>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APAC (</a:t>
            </a:r>
            <a:r>
              <a:rPr lang="en-IN" sz="1400" dirty="0">
                <a:solidFill>
                  <a:schemeClr val="accent2">
                    <a:lumMod val="75000"/>
                  </a:schemeClr>
                </a:solidFill>
              </a:rPr>
              <a:t>Asia-Pacific) </a:t>
            </a:r>
            <a:r>
              <a:rPr lang="en-IN" sz="1400" dirty="0"/>
              <a:t>region,</a:t>
            </a:r>
            <a:r>
              <a:rPr lang="en-US" sz="1400" dirty="0"/>
              <a:t> including India, Indonesia, Japan, Philippines, South Korea, Australia, New Zealand, and Bangladesh</a:t>
            </a:r>
            <a:endParaRPr lang="en-IN" sz="1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F9F1C54-FBDF-4EAE-9021-FA6AE19A7B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6954" y="2839600"/>
            <a:ext cx="4220352" cy="306740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/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2B69172F-D487-4985-873F-DC23EE2C03E1}"/>
              </a:ext>
            </a:extLst>
          </p:cNvPr>
          <p:cNvSpPr/>
          <p:nvPr/>
        </p:nvSpPr>
        <p:spPr>
          <a:xfrm>
            <a:off x="3018257" y="4408119"/>
            <a:ext cx="1343606" cy="39111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4D6EB6-8B58-48AF-A6E1-F6B47BF909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648" y="1866887"/>
            <a:ext cx="4482948" cy="123562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2138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75861"/>
          </a:xfrm>
        </p:spPr>
        <p:txBody>
          <a:bodyPr>
            <a:noAutofit/>
          </a:bodyPr>
          <a:lstStyle/>
          <a:p>
            <a:pPr algn="ctr"/>
            <a:r>
              <a:rPr lang="en-IN" sz="1800" u="sng" dirty="0"/>
              <a:t>Unique Product Increase (2020 vs. 2021)</a:t>
            </a:r>
            <a:endParaRPr lang="en-ZA" sz="1800" u="sn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26E51D-0E5E-98CC-19AE-F6AC7B00BF2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7483" y="638175"/>
            <a:ext cx="11920691" cy="621982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b="1" u="sng" dirty="0">
                <a:solidFill>
                  <a:schemeClr val="accent5">
                    <a:lumMod val="50000"/>
                  </a:schemeClr>
                </a:solidFill>
              </a:rPr>
              <a:t>Request 2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: </a:t>
            </a:r>
            <a:r>
              <a:rPr lang="en-US" sz="2200" dirty="0">
                <a:solidFill>
                  <a:schemeClr val="accent5">
                    <a:lumMod val="50000"/>
                  </a:schemeClr>
                </a:solidFill>
              </a:rPr>
              <a:t>What is the percentage of unique product increase in 2021 vs. 2020? The final output contains these fields, unique_products_2020 unique_products_2021 </a:t>
            </a:r>
            <a:r>
              <a:rPr lang="en-US" sz="2200" dirty="0" err="1">
                <a:solidFill>
                  <a:schemeClr val="accent5">
                    <a:lumMod val="50000"/>
                  </a:schemeClr>
                </a:solidFill>
              </a:rPr>
              <a:t>percentage_chg</a:t>
            </a:r>
            <a:r>
              <a:rPr lang="en-US" sz="2200" dirty="0">
                <a:solidFill>
                  <a:schemeClr val="accent5">
                    <a:lumMod val="50000"/>
                  </a:schemeClr>
                </a:solidFill>
              </a:rPr>
              <a:t>.</a:t>
            </a:r>
          </a:p>
          <a:p>
            <a:pPr marL="0" indent="0">
              <a:buNone/>
            </a:pPr>
            <a:r>
              <a:rPr lang="en-IN" sz="2200" b="1" u="sng" dirty="0">
                <a:solidFill>
                  <a:srgbClr val="FF0000"/>
                </a:solidFill>
              </a:rPr>
              <a:t>SQL Query:</a:t>
            </a:r>
            <a:endParaRPr lang="en-US" sz="2200" b="1" u="sng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     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endParaRPr lang="en-IN" b="1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IN" b="1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IN" b="1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IN" sz="2400" b="1" dirty="0">
                <a:solidFill>
                  <a:srgbClr val="FF0000"/>
                </a:solidFill>
              </a:rPr>
              <a:t>        </a:t>
            </a:r>
            <a:endParaRPr lang="en-IN" b="1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IN" b="1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         </a:t>
            </a:r>
          </a:p>
          <a:p>
            <a:pPr marL="0" indent="0">
              <a:buNone/>
            </a:pPr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IN" sz="2200" b="1" u="sng" dirty="0">
                <a:solidFill>
                  <a:srgbClr val="FF0000"/>
                </a:solidFill>
              </a:rPr>
              <a:t>Output:</a:t>
            </a:r>
          </a:p>
          <a:p>
            <a:pPr marL="0" indent="0">
              <a:buNone/>
            </a:pPr>
            <a:endParaRPr lang="en-IN" b="1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IN" b="1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        </a:t>
            </a:r>
          </a:p>
          <a:p>
            <a:pPr marL="457200" indent="-457200">
              <a:buFont typeface="+mj-lt"/>
              <a:buAutoNum type="arabicPeriod" startAt="2"/>
            </a:pP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marL="457200" indent="-457200">
              <a:buFont typeface="+mj-lt"/>
              <a:buAutoNum type="arabicPeriod" startAt="2"/>
            </a:pP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19F81F-580D-4DAC-BA5D-AA755D3C8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74635" y="3826114"/>
            <a:ext cx="3709930" cy="29271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B6784B-2B60-4FFB-A309-CF91AA4A8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5757962"/>
            <a:ext cx="3162426" cy="74333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A8806C-A129-47F7-9DB1-361EF2663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444" y="2141460"/>
            <a:ext cx="653143" cy="6173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3D7941A-BB3E-4C1C-8FDA-0391FB2AE8BF}"/>
              </a:ext>
            </a:extLst>
          </p:cNvPr>
          <p:cNvSpPr txBox="1"/>
          <p:nvPr/>
        </p:nvSpPr>
        <p:spPr>
          <a:xfrm>
            <a:off x="6667499" y="2850648"/>
            <a:ext cx="4972050" cy="523220"/>
          </a:xfrm>
          <a:prstGeom prst="rect">
            <a:avLst/>
          </a:prstGeom>
          <a:blipFill>
            <a:blip r:embed="rId6">
              <a:alphaModFix amt="85000"/>
            </a:blip>
            <a:tile tx="0" ty="0" sx="100000" sy="100000" flip="none" algn="tl"/>
          </a:blip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 In 2021, the unique product count rose from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245 to 334</a:t>
            </a:r>
            <a:r>
              <a:rPr lang="en-US" sz="1400" dirty="0"/>
              <a:t>, </a:t>
            </a:r>
          </a:p>
          <a:p>
            <a:r>
              <a:rPr lang="en-US" sz="1400" dirty="0"/>
              <a:t>marking a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36.33% increase </a:t>
            </a:r>
            <a:r>
              <a:rPr lang="en-US" sz="1400" dirty="0"/>
              <a:t>compared to the previous year.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62364809-4AEC-4642-9526-0BA0DCD20298}"/>
              </a:ext>
            </a:extLst>
          </p:cNvPr>
          <p:cNvSpPr/>
          <p:nvPr/>
        </p:nvSpPr>
        <p:spPr>
          <a:xfrm>
            <a:off x="4334852" y="5934074"/>
            <a:ext cx="1343606" cy="391114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9890C31-373A-4890-B55F-78DCA2C77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250" y="1639641"/>
            <a:ext cx="5762625" cy="349433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38539"/>
          </a:xfrm>
        </p:spPr>
        <p:txBody>
          <a:bodyPr>
            <a:normAutofit/>
          </a:bodyPr>
          <a:lstStyle/>
          <a:p>
            <a:pPr algn="ctr"/>
            <a:r>
              <a:rPr lang="en-IN" sz="1800" u="sng" dirty="0"/>
              <a:t>Segment-wise Unique Product Count</a:t>
            </a:r>
            <a:endParaRPr lang="en-ZA" sz="1800" u="sn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6309" y="709126"/>
            <a:ext cx="11470865" cy="6148873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solidFill>
                  <a:schemeClr val="accent5">
                    <a:lumMod val="50000"/>
                  </a:schemeClr>
                </a:solidFill>
              </a:rPr>
              <a:t>Request 3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: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Provide a report with all the unique product counts for each segment and sort them in descending order of product counts. The final output contains 2 fields, segment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product_count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.</a:t>
            </a:r>
          </a:p>
          <a:p>
            <a:pPr marL="0" indent="0">
              <a:buNone/>
            </a:pPr>
            <a:r>
              <a:rPr lang="en-IN" b="1" u="sng" dirty="0">
                <a:solidFill>
                  <a:srgbClr val="FF0000"/>
                </a:solidFill>
              </a:rPr>
              <a:t>SQL Query:</a:t>
            </a:r>
            <a:endParaRPr lang="en-US" b="1" u="sng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       </a:t>
            </a:r>
          </a:p>
          <a:p>
            <a:pPr marL="0" indent="0">
              <a:buNone/>
            </a:pPr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     </a:t>
            </a:r>
          </a:p>
          <a:p>
            <a:pPr marL="0" indent="0">
              <a:buNone/>
            </a:pPr>
            <a:endParaRPr lang="en-IN" b="1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IN" b="1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IN" b="1" u="sng" dirty="0">
                <a:solidFill>
                  <a:schemeClr val="accent2">
                    <a:lumMod val="75000"/>
                  </a:schemeClr>
                </a:solidFill>
              </a:rPr>
              <a:t>Output: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50A1BF-A5F7-4619-A272-E00B55B53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39" y="4286248"/>
            <a:ext cx="2502288" cy="223837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15A28F-85E6-420B-8C55-517575853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311" y="2170809"/>
            <a:ext cx="653143" cy="6173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FD2470-EED1-41CB-9D58-F8D489DE83AD}"/>
              </a:ext>
            </a:extLst>
          </p:cNvPr>
          <p:cNvSpPr txBox="1"/>
          <p:nvPr/>
        </p:nvSpPr>
        <p:spPr>
          <a:xfrm>
            <a:off x="5442857" y="2864383"/>
            <a:ext cx="4634593" cy="738664"/>
          </a:xfrm>
          <a:prstGeom prst="rect">
            <a:avLst/>
          </a:prstGeom>
          <a:blipFill>
            <a:blip r:embed="rId4">
              <a:alphaModFix amt="85000"/>
            </a:blip>
            <a:tile tx="0" ty="0" sx="100000" sy="100000" flip="none" algn="tl"/>
          </a:blip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Out of 6 segments, </a:t>
            </a:r>
            <a:r>
              <a:rPr lang="en-US" sz="1400" dirty="0">
                <a:solidFill>
                  <a:srgbClr val="FF0000"/>
                </a:solidFill>
              </a:rPr>
              <a:t>Notebook</a:t>
            </a:r>
            <a:r>
              <a:rPr lang="en-US" sz="1400" dirty="0"/>
              <a:t> had the </a:t>
            </a:r>
            <a:r>
              <a:rPr lang="en-US" sz="1400" dirty="0">
                <a:solidFill>
                  <a:srgbClr val="FF0000"/>
                </a:solidFill>
              </a:rPr>
              <a:t>highest</a:t>
            </a:r>
            <a:r>
              <a:rPr lang="en-US" sz="1400" dirty="0"/>
              <a:t> number of products </a:t>
            </a:r>
            <a:r>
              <a:rPr lang="en-US" sz="1400" dirty="0">
                <a:solidFill>
                  <a:srgbClr val="FF0000"/>
                </a:solidFill>
              </a:rPr>
              <a:t>(129), </a:t>
            </a:r>
            <a:r>
              <a:rPr lang="en-US" sz="1400" dirty="0"/>
              <a:t>and </a:t>
            </a:r>
            <a:r>
              <a:rPr lang="en-US" sz="1400" dirty="0">
                <a:solidFill>
                  <a:srgbClr val="FF0000"/>
                </a:solidFill>
              </a:rPr>
              <a:t>Networking </a:t>
            </a:r>
            <a:r>
              <a:rPr lang="en-US" sz="1400" dirty="0"/>
              <a:t>had the </a:t>
            </a:r>
            <a:r>
              <a:rPr lang="en-US" sz="1400" dirty="0">
                <a:solidFill>
                  <a:srgbClr val="FF0000"/>
                </a:solidFill>
              </a:rPr>
              <a:t>lowest</a:t>
            </a:r>
            <a:r>
              <a:rPr lang="en-US" sz="1400" dirty="0"/>
              <a:t> number of products </a:t>
            </a:r>
            <a:r>
              <a:rPr lang="en-US" sz="1400" dirty="0">
                <a:solidFill>
                  <a:srgbClr val="FF0000"/>
                </a:solidFill>
              </a:rPr>
              <a:t>(9).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25FB99-553E-4A96-972A-ACCEC49231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3678" y="4069817"/>
            <a:ext cx="3986440" cy="266487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9F00C79D-7BC7-42EE-970B-86BCE40E421C}"/>
              </a:ext>
            </a:extLst>
          </p:cNvPr>
          <p:cNvSpPr/>
          <p:nvPr/>
        </p:nvSpPr>
        <p:spPr>
          <a:xfrm>
            <a:off x="3562881" y="5108662"/>
            <a:ext cx="1258941" cy="367892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D4FC57A-4259-4FDE-B1C5-C391C0142A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439" y="1913507"/>
            <a:ext cx="4404742" cy="174935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915B9-7C4C-4104-BDC4-65DA21428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31845"/>
          </a:xfrm>
        </p:spPr>
        <p:txBody>
          <a:bodyPr>
            <a:normAutofit/>
          </a:bodyPr>
          <a:lstStyle/>
          <a:p>
            <a:pPr algn="ctr"/>
            <a:r>
              <a:rPr lang="en-US" sz="1800" u="sng" dirty="0"/>
              <a:t>Segment-wise Unique Product Increase (2020 vs. 2021)</a:t>
            </a:r>
            <a:endParaRPr lang="en-IN" sz="18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1C48F-9CBE-4FAA-B29D-622A68CB126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04799" y="849086"/>
            <a:ext cx="11601451" cy="6008914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solidFill>
                  <a:schemeClr val="accent5">
                    <a:lumMod val="50000"/>
                  </a:schemeClr>
                </a:solidFill>
              </a:rPr>
              <a:t>Request 4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: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Follow-up: Which segment had the most increase in unique products in 2021 vs 2020? The final output contains these fields: segment ,product_count_2020, product_count_2021, difference</a:t>
            </a:r>
          </a:p>
          <a:p>
            <a:pPr marL="0" indent="0">
              <a:buNone/>
            </a:pPr>
            <a:r>
              <a:rPr lang="en-IN" b="1" u="sng" dirty="0">
                <a:solidFill>
                  <a:srgbClr val="FF0000"/>
                </a:solidFill>
              </a:rPr>
              <a:t>SQL Query:</a:t>
            </a:r>
            <a:endParaRPr lang="en-US" b="1" u="sng" dirty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 startAt="4"/>
            </a:pPr>
            <a:endParaRPr lang="en-IN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3B93A0-B6CB-4BAC-B9C5-676AA536CB6E}"/>
              </a:ext>
            </a:extLst>
          </p:cNvPr>
          <p:cNvSpPr txBox="1"/>
          <p:nvPr/>
        </p:nvSpPr>
        <p:spPr>
          <a:xfrm>
            <a:off x="6096000" y="1829543"/>
            <a:ext cx="3732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IN" sz="2000" b="1" u="sng" dirty="0">
                <a:solidFill>
                  <a:srgbClr val="FF0000"/>
                </a:solidFill>
              </a:rPr>
              <a:t>Output</a:t>
            </a:r>
            <a:r>
              <a:rPr lang="en-IN" sz="2000" b="1" dirty="0">
                <a:solidFill>
                  <a:srgbClr val="FF0000"/>
                </a:solidFill>
              </a:rPr>
              <a:t>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BBC902-4A27-4280-A488-FFAF12ACB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590" y="2375594"/>
            <a:ext cx="3863294" cy="158716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76FFAC-0FE7-4653-BED7-E3C65CE63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806" y="4175371"/>
            <a:ext cx="653143" cy="6173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070C962-76DF-4370-BCF9-3AA4A5AB03E1}"/>
              </a:ext>
            </a:extLst>
          </p:cNvPr>
          <p:cNvSpPr txBox="1"/>
          <p:nvPr/>
        </p:nvSpPr>
        <p:spPr>
          <a:xfrm>
            <a:off x="7372831" y="4861292"/>
            <a:ext cx="4108812" cy="954107"/>
          </a:xfrm>
          <a:prstGeom prst="rect">
            <a:avLst/>
          </a:prstGeom>
          <a:blipFill>
            <a:blip r:embed="rId4">
              <a:alphaModFix amt="85000"/>
            </a:blip>
            <a:tile tx="0" ty="0" sx="100000" sy="100000" flip="none" algn="tl"/>
          </a:blip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In 2021, </a:t>
            </a:r>
            <a:r>
              <a:rPr lang="en-US" sz="1400" dirty="0">
                <a:solidFill>
                  <a:srgbClr val="FF0000"/>
                </a:solidFill>
              </a:rPr>
              <a:t>Notebooks</a:t>
            </a:r>
            <a:r>
              <a:rPr lang="en-US" sz="1400" dirty="0"/>
              <a:t> added </a:t>
            </a:r>
            <a:r>
              <a:rPr lang="en-US" sz="1400" dirty="0">
                <a:solidFill>
                  <a:srgbClr val="FF0000"/>
                </a:solidFill>
              </a:rPr>
              <a:t>16</a:t>
            </a:r>
            <a:r>
              <a:rPr lang="en-US" sz="1400" dirty="0"/>
              <a:t> new unique products, reaching</a:t>
            </a:r>
            <a:r>
              <a:rPr lang="en-US" sz="1400" dirty="0">
                <a:solidFill>
                  <a:srgbClr val="FF0000"/>
                </a:solidFill>
              </a:rPr>
              <a:t>108</a:t>
            </a:r>
            <a:r>
              <a:rPr lang="en-US" sz="1400" dirty="0"/>
              <a:t>. However, </a:t>
            </a:r>
            <a:r>
              <a:rPr lang="en-US" sz="1400" dirty="0">
                <a:solidFill>
                  <a:srgbClr val="FF0000"/>
                </a:solidFill>
              </a:rPr>
              <a:t>Accessories</a:t>
            </a:r>
            <a:r>
              <a:rPr lang="en-US" sz="1400" dirty="0"/>
              <a:t> added </a:t>
            </a:r>
            <a:r>
              <a:rPr lang="en-US" sz="1400" dirty="0">
                <a:solidFill>
                  <a:srgbClr val="FF0000"/>
                </a:solidFill>
              </a:rPr>
              <a:t>34</a:t>
            </a:r>
            <a:r>
              <a:rPr lang="en-US" sz="1400" dirty="0"/>
              <a:t> products, reaching a total of </a:t>
            </a:r>
            <a:r>
              <a:rPr lang="en-US" sz="1400" dirty="0">
                <a:solidFill>
                  <a:srgbClr val="FF0000"/>
                </a:solidFill>
              </a:rPr>
              <a:t>103</a:t>
            </a:r>
            <a:r>
              <a:rPr lang="en-US" sz="1400" dirty="0"/>
              <a:t>, making it </a:t>
            </a:r>
            <a:r>
              <a:rPr lang="en-US" sz="1400" dirty="0">
                <a:solidFill>
                  <a:srgbClr val="FF0000"/>
                </a:solidFill>
              </a:rPr>
              <a:t>first</a:t>
            </a:r>
            <a:r>
              <a:rPr lang="en-US" sz="1400" dirty="0"/>
              <a:t> in terms of growth.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B24273F-20CA-4F5C-8256-394489685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530" y="2375594"/>
            <a:ext cx="6172545" cy="370527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0935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F2FD95F-B163-4B73-B91F-DED44E3A4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71675" y="1278295"/>
            <a:ext cx="8686800" cy="48462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7CC1270-6E1E-4919-8E24-84E35329C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9086"/>
          </a:xfrm>
        </p:spPr>
        <p:txBody>
          <a:bodyPr>
            <a:normAutofit/>
          </a:bodyPr>
          <a:lstStyle/>
          <a:p>
            <a:pPr algn="ctr"/>
            <a:r>
              <a:rPr lang="en-US" sz="2400" u="sng" dirty="0"/>
              <a:t>Product Count Change by Segment</a:t>
            </a:r>
            <a:endParaRPr lang="en-IN" sz="2400" u="sng" dirty="0"/>
          </a:p>
        </p:txBody>
      </p:sp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5040CA-20CC-43C6-BC0C-8D8696B6AF89}">
  <ds:schemaRefs>
    <ds:schemaRef ds:uri="http://purl.org/dc/terms/"/>
    <ds:schemaRef ds:uri="71af3243-3dd4-4a8d-8c0d-dd76da1f02a5"/>
    <ds:schemaRef ds:uri="http://schemas.microsoft.com/office/2006/metadata/properties"/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16c05727-aa75-4e4a-9b5f-8a80a1165891"/>
    <ds:schemaRef ds:uri="http://schemas.microsoft.com/sharepoint/v3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Architecture pitch deck</Template>
  <TotalTime>3264</TotalTime>
  <Words>1107</Words>
  <Application>Microsoft Office PowerPoint</Application>
  <PresentationFormat>Widescreen</PresentationFormat>
  <Paragraphs>133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Avenir Next LT Pro Light</vt:lpstr>
      <vt:lpstr>Calibri</vt:lpstr>
      <vt:lpstr>Posterama</vt:lpstr>
      <vt:lpstr>Custom</vt:lpstr>
      <vt:lpstr>Consumer Goods  Ad_Hoc Insights</vt:lpstr>
      <vt:lpstr>AtliQ’s Business Model</vt:lpstr>
      <vt:lpstr>Problem Statement</vt:lpstr>
      <vt:lpstr>AtliQ’s Product Segmentation</vt:lpstr>
      <vt:lpstr>Market Presence of Atliq Exclusive in the APAC Region</vt:lpstr>
      <vt:lpstr>Unique Product Increase (2020 vs. 2021)</vt:lpstr>
      <vt:lpstr>Segment-wise Unique Product Count</vt:lpstr>
      <vt:lpstr>Segment-wise Unique Product Increase (2020 vs. 2021)</vt:lpstr>
      <vt:lpstr>Product Count Change by Segment</vt:lpstr>
      <vt:lpstr>Highest and Lowest Manufacturing Costs for Products</vt:lpstr>
      <vt:lpstr>  Top 5 Customers with Highest Pre-Invoice Discount Percentage in the Indian Market     (Fiscal Year 2021)</vt:lpstr>
      <vt:lpstr>Top 5 Indian Customers By Highest Avg Discounts – FY2021</vt:lpstr>
      <vt:lpstr>Monthly Gross Sales Analysis for Customer "Atliq Exclusive"</vt:lpstr>
      <vt:lpstr>Identifying Quarter with Maximum Total Sold Quantity in 2020</vt:lpstr>
      <vt:lpstr>Channel Impact: Fiscal Year 2021 Gross Sales Contribution</vt:lpstr>
      <vt:lpstr>Gross sales and contribution percentages by Channels for  FY 2021</vt:lpstr>
      <vt:lpstr>Division-wise Top 3 Products with High Total Sold Quantity (Fiscal Year 2021)</vt:lpstr>
      <vt:lpstr>Top 3 highest-selling products by Division for FY 2021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Consumer Goods Ad_Hoc Insights</dc:title>
  <dc:creator>Ravi Rishav</dc:creator>
  <cp:lastModifiedBy>Ravi Rishav</cp:lastModifiedBy>
  <cp:revision>59</cp:revision>
  <dcterms:created xsi:type="dcterms:W3CDTF">2025-06-24T11:08:28Z</dcterms:created>
  <dcterms:modified xsi:type="dcterms:W3CDTF">2025-06-27T15:14:07Z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